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914" r:id="rId2"/>
    <p:sldId id="1671" r:id="rId3"/>
    <p:sldId id="1695" r:id="rId4"/>
    <p:sldId id="1694" r:id="rId5"/>
    <p:sldId id="1696" r:id="rId6"/>
    <p:sldId id="1715" r:id="rId7"/>
    <p:sldId id="1716" r:id="rId8"/>
    <p:sldId id="1685" r:id="rId9"/>
    <p:sldId id="1697" r:id="rId10"/>
    <p:sldId id="1699" r:id="rId11"/>
    <p:sldId id="1700" r:id="rId12"/>
    <p:sldId id="1701" r:id="rId13"/>
    <p:sldId id="1702" r:id="rId14"/>
    <p:sldId id="1698" r:id="rId15"/>
    <p:sldId id="1703" r:id="rId16"/>
    <p:sldId id="1690" r:id="rId17"/>
    <p:sldId id="1686" r:id="rId18"/>
    <p:sldId id="1688" r:id="rId19"/>
    <p:sldId id="1658" r:id="rId20"/>
    <p:sldId id="1689" r:id="rId21"/>
    <p:sldId id="1707" r:id="rId22"/>
    <p:sldId id="1722" r:id="rId23"/>
    <p:sldId id="1706" r:id="rId24"/>
    <p:sldId id="1710" r:id="rId25"/>
    <p:sldId id="1709" r:id="rId26"/>
    <p:sldId id="1708" r:id="rId27"/>
    <p:sldId id="1723" r:id="rId28"/>
    <p:sldId id="1713" r:id="rId29"/>
    <p:sldId id="1711" r:id="rId30"/>
    <p:sldId id="1712" r:id="rId31"/>
    <p:sldId id="1718" r:id="rId32"/>
    <p:sldId id="1719" r:id="rId33"/>
    <p:sldId id="1720" r:id="rId34"/>
    <p:sldId id="1721" r:id="rId35"/>
    <p:sldId id="1714" r:id="rId36"/>
    <p:sldId id="1717" r:id="rId37"/>
    <p:sldId id="1616" r:id="rId38"/>
    <p:sldId id="1634" r:id="rId39"/>
    <p:sldId id="1451" r:id="rId40"/>
    <p:sldId id="1618" r:id="rId41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B2"/>
    <a:srgbClr val="00081A"/>
    <a:srgbClr val="073363"/>
    <a:srgbClr val="8E8EDE"/>
    <a:srgbClr val="CFC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5" autoAdjust="0"/>
    <p:restoredTop sz="72884" autoAdjust="0"/>
  </p:normalViewPr>
  <p:slideViewPr>
    <p:cSldViewPr>
      <p:cViewPr varScale="1">
        <p:scale>
          <a:sx n="64" d="100"/>
          <a:sy n="64" d="100"/>
        </p:scale>
        <p:origin x="1288" y="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134" y="-86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F9D1474-C70C-4711-AF04-E8C1E02DA468}" type="datetimeFigureOut">
              <a:rPr lang="en-US" smtClean="0"/>
              <a:pPr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76C7AE-F58C-410D-A24C-D622449AD2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5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3/3/2022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66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Have you heard about: </a:t>
            </a:r>
          </a:p>
          <a:p>
            <a:r>
              <a:rPr lang="en-US" dirty="0"/>
              <a:t>Bitcoin </a:t>
            </a:r>
          </a:p>
          <a:p>
            <a:r>
              <a:rPr lang="en-US" dirty="0"/>
              <a:t>Cryptocurrencies</a:t>
            </a:r>
          </a:p>
          <a:p>
            <a:r>
              <a:rPr lang="en-US" dirty="0"/>
              <a:t>Blockchain </a:t>
            </a:r>
          </a:p>
          <a:p>
            <a:endParaRPr lang="en-US" dirty="0"/>
          </a:p>
          <a:p>
            <a:r>
              <a:rPr lang="en-US" dirty="0"/>
              <a:t>Basic understanding of the space?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Wealth comes from a position of leverage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04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math reflection that the more we move to a complex world, the more unequal</a:t>
            </a:r>
          </a:p>
          <a:p>
            <a:r>
              <a:rPr lang="en-US" dirty="0"/>
              <a:t>We have been trained to think that the world works this way, changes everything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3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private </a:t>
            </a:r>
            <a:r>
              <a:rPr lang="en-US" dirty="0" err="1"/>
              <a:t>trainsings</a:t>
            </a:r>
            <a:r>
              <a:rPr lang="en-US" dirty="0"/>
              <a:t>, products, </a:t>
            </a:r>
            <a:r>
              <a:rPr lang="en-US" dirty="0" err="1"/>
              <a:t>inve</a:t>
            </a:r>
            <a:r>
              <a:rPr lang="en-US" dirty="0"/>
              <a:t> </a:t>
            </a:r>
            <a:r>
              <a:rPr lang="en-US" dirty="0" err="1"/>
              <a:t>strat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77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private </a:t>
            </a:r>
            <a:r>
              <a:rPr lang="en-US" dirty="0" err="1"/>
              <a:t>trainsings</a:t>
            </a:r>
            <a:r>
              <a:rPr lang="en-US" dirty="0"/>
              <a:t>, products, </a:t>
            </a:r>
            <a:r>
              <a:rPr lang="en-US" dirty="0" err="1"/>
              <a:t>inve</a:t>
            </a:r>
            <a:r>
              <a:rPr lang="en-US" dirty="0"/>
              <a:t> </a:t>
            </a:r>
            <a:r>
              <a:rPr lang="en-US" dirty="0" err="1"/>
              <a:t>strat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74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July 2017, China’s State Council issued the New Generation Artificial Intelligence Development Plan (AIDP)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553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private </a:t>
            </a:r>
            <a:r>
              <a:rPr lang="en-US" dirty="0" err="1"/>
              <a:t>trainsings</a:t>
            </a:r>
            <a:r>
              <a:rPr lang="en-US" dirty="0"/>
              <a:t>, products, </a:t>
            </a:r>
            <a:r>
              <a:rPr lang="en-US" dirty="0" err="1"/>
              <a:t>inve</a:t>
            </a:r>
            <a:r>
              <a:rPr lang="en-US" dirty="0"/>
              <a:t> </a:t>
            </a:r>
            <a:r>
              <a:rPr lang="en-US" dirty="0" err="1"/>
              <a:t>strat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03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Today: we audit transaction by sharing a lot of personal data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74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private </a:t>
            </a:r>
            <a:r>
              <a:rPr lang="en-US" dirty="0" err="1"/>
              <a:t>trainsings</a:t>
            </a:r>
            <a:r>
              <a:rPr lang="en-US" dirty="0"/>
              <a:t>, products, </a:t>
            </a:r>
            <a:r>
              <a:rPr lang="en-US" dirty="0" err="1"/>
              <a:t>inve</a:t>
            </a:r>
            <a:r>
              <a:rPr lang="en-US" dirty="0"/>
              <a:t> </a:t>
            </a:r>
            <a:r>
              <a:rPr lang="en-US" dirty="0" err="1"/>
              <a:t>strat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87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private </a:t>
            </a:r>
            <a:r>
              <a:rPr lang="en-US" dirty="0" err="1"/>
              <a:t>trainsings</a:t>
            </a:r>
            <a:r>
              <a:rPr lang="en-US" dirty="0"/>
              <a:t>, products, </a:t>
            </a:r>
            <a:r>
              <a:rPr lang="en-US" dirty="0" err="1"/>
              <a:t>inve</a:t>
            </a:r>
            <a:r>
              <a:rPr lang="en-US" dirty="0"/>
              <a:t> </a:t>
            </a:r>
            <a:r>
              <a:rPr lang="en-US" dirty="0" err="1"/>
              <a:t>strat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15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private </a:t>
            </a:r>
            <a:r>
              <a:rPr lang="en-US" dirty="0" err="1"/>
              <a:t>trainsings</a:t>
            </a:r>
            <a:r>
              <a:rPr lang="en-US" dirty="0"/>
              <a:t>, products, </a:t>
            </a:r>
            <a:r>
              <a:rPr lang="en-US" dirty="0" err="1"/>
              <a:t>inve</a:t>
            </a:r>
            <a:r>
              <a:rPr lang="en-US" dirty="0"/>
              <a:t> </a:t>
            </a:r>
            <a:r>
              <a:rPr lang="en-US" dirty="0" err="1"/>
              <a:t>strat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56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6CB6DE-1033-4C2C-8280-139BC16F7C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28700"/>
            <a:ext cx="8382000" cy="3371851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SzPct val="60000"/>
              <a:buFont typeface="Verdana" pitchFamily="34" charset="0"/>
              <a:buChar char="–"/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sz="3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42950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257301"/>
            <a:ext cx="4040188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742950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257301"/>
            <a:ext cx="4041775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6" r:id="rId3"/>
    <p:sldLayoutId id="2147483673" r:id="rId4"/>
    <p:sldLayoutId id="2147483674" r:id="rId5"/>
    <p:sldLayoutId id="2147483675" r:id="rId6"/>
    <p:sldLayoutId id="2147483676" r:id="rId7"/>
    <p:sldLayoutId id="2147483667" r:id="rId8"/>
    <p:sldLayoutId id="2147483668" r:id="rId9"/>
    <p:sldLayoutId id="2147483669" r:id="rId10"/>
    <p:sldLayoutId id="2147483670" r:id="rId11"/>
    <p:sldLayoutId id="2147483677" r:id="rId12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london school of economic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53EC74-371A-478C-A2E8-5ECBBA05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114" y="41213"/>
            <a:ext cx="9034112" cy="3368737"/>
          </a:xfrm>
        </p:spPr>
        <p:txBody>
          <a:bodyPr/>
          <a:lstStyle/>
          <a:p>
            <a:pPr>
              <a:spcBef>
                <a:spcPts val="1720"/>
              </a:spcBef>
              <a:spcAft>
                <a:spcPts val="3600"/>
              </a:spcAft>
            </a:pPr>
            <a:r>
              <a:rPr lang="en-US" sz="4500" b="1" cap="small" dirty="0">
                <a:cs typeface="Helvetica" pitchFamily="34" charset="0"/>
              </a:rPr>
              <a:t>The Blockchain</a:t>
            </a:r>
            <a:br>
              <a:rPr lang="en-US" sz="4500" b="1" cap="small" dirty="0">
                <a:cs typeface="Helvetica" pitchFamily="34" charset="0"/>
              </a:rPr>
            </a:br>
            <a:r>
              <a:rPr lang="en-US" sz="4500" b="1" cap="small" dirty="0">
                <a:cs typeface="Helvetica" pitchFamily="34" charset="0"/>
              </a:rPr>
              <a:t>Revolution</a:t>
            </a:r>
            <a:br>
              <a:rPr lang="en-US" sz="4500" b="1" cap="small" dirty="0">
                <a:cs typeface="Helvetica" pitchFamily="34" charset="0"/>
              </a:rPr>
            </a:br>
            <a:r>
              <a:rPr lang="en-US" sz="2000" b="1" cap="small" dirty="0">
                <a:cs typeface="Helvetica" pitchFamily="34" charset="0"/>
              </a:rPr>
              <a:t>     </a:t>
            </a:r>
            <a:br>
              <a:rPr lang="en-US" sz="4500" b="1" cap="small" dirty="0">
                <a:cs typeface="Helvetica" pitchFamily="34" charset="0"/>
              </a:rPr>
            </a:br>
            <a:r>
              <a:rPr lang="en-US" sz="2400" b="1" cap="small" dirty="0">
                <a:cs typeface="Helvetica" pitchFamily="34" charset="0"/>
              </a:rPr>
              <a:t>Pierre-Alexandre                                           Balland</a:t>
            </a:r>
            <a:endParaRPr lang="en-US" sz="2400" dirty="0">
              <a:cs typeface="Helvetica" pitchFamily="34" charset="0"/>
            </a:endParaRPr>
          </a:p>
        </p:txBody>
      </p:sp>
      <p:sp>
        <p:nvSpPr>
          <p:cNvPr id="9" name="AutoShape 2" descr="Image result for london school of economics">
            <a:extLst>
              <a:ext uri="{FF2B5EF4-FFF2-40B4-BE49-F238E27FC236}">
                <a16:creationId xmlns:a16="http://schemas.microsoft.com/office/drawing/2014/main" id="{FA399B5E-7AE9-4ABE-8750-5BB89E3586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4117" y="688820"/>
            <a:ext cx="218474" cy="16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3737EB3-D3E4-47BF-AE95-7B5F4495C52C}"/>
              </a:ext>
            </a:extLst>
          </p:cNvPr>
          <p:cNvSpPr txBox="1">
            <a:spLocks/>
          </p:cNvSpPr>
          <p:nvPr/>
        </p:nvSpPr>
        <p:spPr bwMode="auto">
          <a:xfrm>
            <a:off x="76200" y="3795050"/>
            <a:ext cx="8808299" cy="1319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2000" b="1" cap="small" dirty="0">
              <a:cs typeface="Helvetica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1" cap="small" dirty="0">
                <a:cs typeface="Helvetica" pitchFamily="34" charset="0"/>
              </a:rPr>
              <a:t>Utrecht University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1" cap="small" dirty="0">
                <a:cs typeface="Helvetica" pitchFamily="34" charset="0"/>
              </a:rPr>
              <a:t>ANITI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21A4E62-BDF9-4910-8B4D-43645ACD55DB}"/>
              </a:ext>
            </a:extLst>
          </p:cNvPr>
          <p:cNvSpPr txBox="1">
            <a:spLocks/>
          </p:cNvSpPr>
          <p:nvPr/>
        </p:nvSpPr>
        <p:spPr bwMode="auto">
          <a:xfrm>
            <a:off x="5867400" y="4219808"/>
            <a:ext cx="313859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spcBef>
                <a:spcPts val="1720"/>
              </a:spcBef>
              <a:spcAft>
                <a:spcPts val="2581"/>
              </a:spcAft>
            </a:pPr>
            <a:endParaRPr lang="en-US" sz="2000" dirty="0"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90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DE128B-1DE6-4270-B744-9C8E0BEE8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56348B-9243-48F6-9CF3-3F367949D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7C49D-F7E2-492D-993F-4A95B417C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08" y="0"/>
            <a:ext cx="68629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89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22712C-AAA8-4FFA-98A3-C61013678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0D60A1-F72B-4A46-8244-81B50C6C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0AC56E-4C4E-415E-9852-FBA82B515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195262"/>
            <a:ext cx="875347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30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81211B-DAAE-48D5-A8A7-4C060393C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CE6C26-8B86-478A-8501-103CFBBF0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199D7-74D6-416B-B404-FC516B8A0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958"/>
            <a:ext cx="9144000" cy="47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77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718246-836D-4C37-B232-93B8E2067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3E42F4-3F81-4E37-9D1E-3A564C17D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2E3AD-1830-4EE1-A822-43CF0D6E5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881"/>
            <a:ext cx="9144000" cy="3917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57E6FB-A3D0-47DD-B85E-A62568F83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946" y="2606570"/>
            <a:ext cx="2323654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17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D11588-A4B9-4BE1-936A-0077BCB51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F8C82-B0D4-46A3-ADEC-35D6D12D0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100" name="Picture 4" descr="Women buy at a store at El Zonte Beach in Chiltiupan, El Salvador June 10, 2021. Picture taken June 10, 2021. REUTERS/Jose Cabezas">
            <a:extLst>
              <a:ext uri="{FF2B5EF4-FFF2-40B4-BE49-F238E27FC236}">
                <a16:creationId xmlns:a16="http://schemas.microsoft.com/office/drawing/2014/main" id="{F3B38459-9DF3-4F3F-A085-70DE6A940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8" y="0"/>
            <a:ext cx="77168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EA3EB-7485-49B7-A174-5E858FAAF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262" y="0"/>
            <a:ext cx="3281363" cy="121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6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04950"/>
            <a:ext cx="838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4000" b="1" dirty="0">
                <a:sym typeface="Wingdings" panose="05000000000000000000" pitchFamily="2" charset="2"/>
              </a:rPr>
              <a:t>The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 blockchain </a:t>
            </a:r>
            <a:r>
              <a:rPr lang="en-US" sz="4000" b="1" dirty="0">
                <a:sym typeface="Wingdings" panose="05000000000000000000" pitchFamily="2" charset="2"/>
              </a:rPr>
              <a:t>space: bubble or future of technology and society?</a:t>
            </a:r>
          </a:p>
        </p:txBody>
      </p:sp>
    </p:spTree>
    <p:extLst>
      <p:ext uri="{BB962C8B-B14F-4D97-AF65-F5344CB8AC3E}">
        <p14:creationId xmlns:p14="http://schemas.microsoft.com/office/powerpoint/2010/main" val="1790589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F0ED85-E29C-4CF2-A1FF-86BDADC1B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3A55FA-1A78-4BF5-ACC2-5C687E1FE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D0EC6-CC05-4558-97C9-E3BCDEEB5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924"/>
            <a:ext cx="9144000" cy="497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39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BBB20E-0BA1-41AD-B0C0-24216F953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1AA63E-4F2B-453B-9782-9538C065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DF70D-6F54-4287-A569-C3FD9C68F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80" y="0"/>
            <a:ext cx="82148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3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F277FD-1A92-4B55-AA8C-A00F98988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99DBD-7BE2-4047-8B43-B496D035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DotCom – Bubble |">
            <a:extLst>
              <a:ext uri="{FF2B5EF4-FFF2-40B4-BE49-F238E27FC236}">
                <a16:creationId xmlns:a16="http://schemas.microsoft.com/office/drawing/2014/main" id="{67209394-EA94-4D9B-AE72-BD2905743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9239"/>
            <a:ext cx="6705599" cy="487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041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Largest Brands of the World 2020">
            <a:extLst>
              <a:ext uri="{FF2B5EF4-FFF2-40B4-BE49-F238E27FC236}">
                <a16:creationId xmlns:a16="http://schemas.microsoft.com/office/drawing/2014/main" id="{B2243034-7020-467D-8F0B-C27369211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14"/>
          <a:stretch/>
        </p:blipFill>
        <p:spPr bwMode="auto">
          <a:xfrm>
            <a:off x="408692" y="721023"/>
            <a:ext cx="7820908" cy="427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55C256-A096-449F-A9C0-62D9121E9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356" y="602988"/>
            <a:ext cx="2122487" cy="323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361CAA-9759-41F7-83F5-DD28BCAF8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730" y="824885"/>
            <a:ext cx="2035492" cy="323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492115-07A6-459C-9866-7B21299AC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35" y="1431924"/>
            <a:ext cx="1587288" cy="476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2DE365-FCF7-4890-8E5A-797AC090C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730" y="4651407"/>
            <a:ext cx="1907964" cy="3238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F759F0-78E8-4C9F-9907-22AAA1F89723}"/>
              </a:ext>
            </a:extLst>
          </p:cNvPr>
          <p:cNvSpPr txBox="1"/>
          <p:nvPr/>
        </p:nvSpPr>
        <p:spPr>
          <a:xfrm>
            <a:off x="6477000" y="942584"/>
            <a:ext cx="236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Top 100 companies by market cap</a:t>
            </a:r>
            <a:endParaRPr lang="nl-NL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0ADB6E-7F87-449C-8E3E-BF0ABFA14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4805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04950"/>
            <a:ext cx="838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Blockchain</a:t>
            </a:r>
            <a:r>
              <a:rPr lang="en-US" sz="4000" b="1" dirty="0">
                <a:sym typeface="Wingdings" panose="05000000000000000000" pitchFamily="2" charset="2"/>
              </a:rPr>
              <a:t> is taking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the world </a:t>
            </a:r>
            <a:r>
              <a:rPr lang="en-US" sz="4000" b="1" dirty="0">
                <a:sym typeface="Wingdings" panose="05000000000000000000" pitchFamily="2" charset="2"/>
              </a:rPr>
              <a:t>by storm</a:t>
            </a:r>
            <a:endParaRPr lang="en-US" sz="4000" b="1" dirty="0">
              <a:solidFill>
                <a:srgbClr val="3333B2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23182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5C4B4D-8E12-4F59-8668-317D3284F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E3ACB6-C173-4BAA-BA58-B41B3C1AC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50" name="Picture 2" descr="A Quarter Century of Hype – 25 Years of the Gartner Hype Cycle – I am a  Bridge">
            <a:extLst>
              <a:ext uri="{FF2B5EF4-FFF2-40B4-BE49-F238E27FC236}">
                <a16:creationId xmlns:a16="http://schemas.microsoft.com/office/drawing/2014/main" id="{E0776A3F-B0FE-42F3-8377-447C54A16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0"/>
            <a:ext cx="77263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5FCFF9-65B6-47AC-B27E-6C37CCE8F514}"/>
              </a:ext>
            </a:extLst>
          </p:cNvPr>
          <p:cNvSpPr txBox="1"/>
          <p:nvPr/>
        </p:nvSpPr>
        <p:spPr>
          <a:xfrm>
            <a:off x="5562600" y="430768"/>
            <a:ext cx="228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ym typeface="Wingdings" panose="05000000000000000000" pitchFamily="2" charset="2"/>
              </a:rPr>
              <a:t>Gartner Hype Cycle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59286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04950"/>
            <a:ext cx="838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4000" b="1" dirty="0">
                <a:sym typeface="Wingdings" panose="05000000000000000000" pitchFamily="2" charset="2"/>
              </a:rPr>
              <a:t>How does a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blockchain</a:t>
            </a:r>
            <a:r>
              <a:rPr lang="en-US" sz="4000" b="1" dirty="0">
                <a:sym typeface="Wingdings" panose="05000000000000000000" pitchFamily="2" charset="2"/>
              </a:rPr>
              <a:t> work?</a:t>
            </a:r>
          </a:p>
        </p:txBody>
      </p:sp>
    </p:spTree>
    <p:extLst>
      <p:ext uri="{BB962C8B-B14F-4D97-AF65-F5344CB8AC3E}">
        <p14:creationId xmlns:p14="http://schemas.microsoft.com/office/powerpoint/2010/main" val="998606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B52370-4114-4F40-9FA8-DA7459687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18DC0D-DC92-4BAB-94D5-0B51BC7B7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BF809-397E-4E47-9EA2-3AB980A3E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833"/>
            <a:ext cx="9144000" cy="425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03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5818C1-01AD-423E-ABFA-457D7DDBF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86" b="1175"/>
          <a:stretch/>
        </p:blipFill>
        <p:spPr>
          <a:xfrm>
            <a:off x="241515" y="1520031"/>
            <a:ext cx="8508569" cy="33916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7590AC-B4AF-4BA6-B63C-668F05DF8FD3}"/>
              </a:ext>
            </a:extLst>
          </p:cNvPr>
          <p:cNvSpPr txBox="1"/>
          <p:nvPr/>
        </p:nvSpPr>
        <p:spPr>
          <a:xfrm>
            <a:off x="241515" y="231834"/>
            <a:ext cx="844528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>
                <a:solidFill>
                  <a:srgbClr val="3333B2"/>
                </a:solidFill>
                <a:latin typeface="Rubik"/>
              </a:rPr>
              <a:t>T</a:t>
            </a:r>
            <a:r>
              <a:rPr lang="en-US" sz="2700" b="1" i="0" dirty="0">
                <a:solidFill>
                  <a:srgbClr val="3333B2"/>
                </a:solidFill>
                <a:effectLst/>
                <a:latin typeface="Rubik"/>
              </a:rPr>
              <a:t>ransaction data </a:t>
            </a:r>
            <a:r>
              <a:rPr lang="en-US" sz="2700" i="0" dirty="0">
                <a:effectLst/>
                <a:latin typeface="Rubik"/>
              </a:rPr>
              <a:t>is stored in </a:t>
            </a:r>
            <a:r>
              <a:rPr lang="en-US" sz="2700" b="1" i="0" dirty="0">
                <a:solidFill>
                  <a:srgbClr val="3333B2"/>
                </a:solidFill>
                <a:effectLst/>
                <a:latin typeface="Rubik"/>
              </a:rPr>
              <a:t>blocks</a:t>
            </a:r>
            <a:r>
              <a:rPr lang="en-US" sz="2700" i="0" dirty="0">
                <a:effectLst/>
                <a:latin typeface="Rubik"/>
              </a:rPr>
              <a:t> linked to form a </a:t>
            </a:r>
            <a:r>
              <a:rPr lang="en-US" sz="2700" b="1" i="0" dirty="0">
                <a:solidFill>
                  <a:srgbClr val="3333B2"/>
                </a:solidFill>
                <a:effectLst/>
                <a:latin typeface="Rubik"/>
              </a:rPr>
              <a:t>chain</a:t>
            </a:r>
            <a:endParaRPr lang="nl-NL" sz="27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300F98E-4C5A-4B25-B872-5850D2777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024474"/>
            <a:ext cx="912019" cy="38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2B72D2C-4F9D-435D-8958-11119A85C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455" y="3024475"/>
            <a:ext cx="912019" cy="38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8775B5-563D-4121-8EFF-804F229AF525}"/>
              </a:ext>
            </a:extLst>
          </p:cNvPr>
          <p:cNvCxnSpPr>
            <a:cxnSpLocks/>
          </p:cNvCxnSpPr>
          <p:nvPr/>
        </p:nvCxnSpPr>
        <p:spPr>
          <a:xfrm>
            <a:off x="2209800" y="739665"/>
            <a:ext cx="0" cy="1603485"/>
          </a:xfrm>
          <a:prstGeom prst="straightConnector1">
            <a:avLst/>
          </a:prstGeom>
          <a:ln w="25400">
            <a:solidFill>
              <a:srgbClr val="00081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2BAD38-DEF7-408B-8E8F-B644C9EF4A1F}"/>
              </a:ext>
            </a:extLst>
          </p:cNvPr>
          <p:cNvCxnSpPr>
            <a:cxnSpLocks/>
          </p:cNvCxnSpPr>
          <p:nvPr/>
        </p:nvCxnSpPr>
        <p:spPr>
          <a:xfrm>
            <a:off x="4724400" y="718288"/>
            <a:ext cx="0" cy="801743"/>
          </a:xfrm>
          <a:prstGeom prst="straightConnector1">
            <a:avLst/>
          </a:prstGeom>
          <a:ln w="25400">
            <a:solidFill>
              <a:srgbClr val="00081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F6ACD7-C8E3-4A3F-AC60-85F8C590FEEC}"/>
              </a:ext>
            </a:extLst>
          </p:cNvPr>
          <p:cNvCxnSpPr>
            <a:cxnSpLocks/>
          </p:cNvCxnSpPr>
          <p:nvPr/>
        </p:nvCxnSpPr>
        <p:spPr>
          <a:xfrm flipH="1">
            <a:off x="5942409" y="718288"/>
            <a:ext cx="1905000" cy="2158262"/>
          </a:xfrm>
          <a:prstGeom prst="straightConnector1">
            <a:avLst/>
          </a:prstGeom>
          <a:ln w="25400">
            <a:solidFill>
              <a:srgbClr val="00081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353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792E17-9284-47A3-9FD5-D243CD08A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EBBC82-15EC-4717-B59E-EAC56A0A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CF350-619C-41E8-A52C-B27BF659F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54" y="0"/>
            <a:ext cx="7230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1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089A39-7229-491A-93D1-46C379AAD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F559CC-ADD7-4BA6-9EEA-639FC1B7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95615-E195-4408-8C21-AA786996F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407" y="0"/>
            <a:ext cx="64251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73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535C5E-16B4-46B7-9A3F-104B7564A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Bitcoin is a type of unregulated digital currency whose transactions ledger is maintained by blockchain technology</a:t>
            </a:r>
          </a:p>
          <a:p>
            <a:r>
              <a:rPr lang="en-US" dirty="0"/>
              <a:t>Blockchain revolutionizes the way information can be shared on the internet because the </a:t>
            </a:r>
            <a:r>
              <a:rPr lang="en-US" dirty="0">
                <a:solidFill>
                  <a:srgbClr val="3333B2"/>
                </a:solidFill>
              </a:rPr>
              <a:t>digital</a:t>
            </a:r>
            <a:r>
              <a:rPr lang="en-US" dirty="0"/>
              <a:t> data can't be altered or deleted (internet of information VS internet of value)</a:t>
            </a:r>
          </a:p>
          <a:p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3A1734-EE42-45B4-9706-735B72D13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689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4D5AB2-1ACB-45FD-A6DA-12BF44EF6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Blockchain technology makes it very cheap to audit digital transactions </a:t>
            </a:r>
          </a:p>
          <a:p>
            <a:r>
              <a:rPr lang="en-US" dirty="0"/>
              <a:t>Problem, limitations &amp; hacks are all at the interface of the physical and digital space (when data is digitally recorded, accessed or inputted) </a:t>
            </a:r>
          </a:p>
          <a:p>
            <a:r>
              <a:rPr lang="en-US" dirty="0"/>
              <a:t>Blockchain changes our approach to digital privacy - it allows to avoid disclosing personal information to third parties in a centralized way &amp; allows for data ownership (licensing and use)</a:t>
            </a: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6FDE63-300C-4F14-A168-86B01ECC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Blockchain reduces transactions costs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086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04950"/>
            <a:ext cx="838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Decentralization</a:t>
            </a:r>
            <a:r>
              <a:rPr lang="en-US" sz="4000" b="1" dirty="0">
                <a:sym typeface="Wingdings" panose="05000000000000000000" pitchFamily="2" charset="2"/>
              </a:rPr>
              <a:t> of the internet (Web 3.0) </a:t>
            </a:r>
          </a:p>
        </p:txBody>
      </p:sp>
    </p:spTree>
    <p:extLst>
      <p:ext uri="{BB962C8B-B14F-4D97-AF65-F5344CB8AC3E}">
        <p14:creationId xmlns:p14="http://schemas.microsoft.com/office/powerpoint/2010/main" val="521665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0A20E9-FA94-49A0-83DA-6C8CC1D7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Market power in digital platforms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864A73-45E7-4F81-89CF-2822ED52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3239680"/>
            <a:ext cx="2599682" cy="1299841"/>
          </a:xfrm>
          <a:prstGeom prst="rect">
            <a:avLst/>
          </a:prstGeom>
        </p:spPr>
      </p:pic>
      <p:sp>
        <p:nvSpPr>
          <p:cNvPr id="7" name="AutoShape 4" descr="RÃ©sultat de recherche d'images pour &quot;google&quot;">
            <a:extLst>
              <a:ext uri="{FF2B5EF4-FFF2-40B4-BE49-F238E27FC236}">
                <a16:creationId xmlns:a16="http://schemas.microsoft.com/office/drawing/2014/main" id="{9B40005F-3197-4B97-9F27-45BE128C7F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60" y="304291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6" descr="RÃ©sultat de recherche d'images pour &quot;google&quot;">
            <a:extLst>
              <a:ext uri="{FF2B5EF4-FFF2-40B4-BE49-F238E27FC236}">
                <a16:creationId xmlns:a16="http://schemas.microsoft.com/office/drawing/2014/main" id="{0EE6E213-9346-4A6F-B062-3980FDB207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60" y="283026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 descr="Fichier:Google &quot;G&quot; Logo.svg">
            <a:extLst>
              <a:ext uri="{FF2B5EF4-FFF2-40B4-BE49-F238E27FC236}">
                <a16:creationId xmlns:a16="http://schemas.microsoft.com/office/drawing/2014/main" id="{D486E20D-D6C2-490A-ACB2-C698C494E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960" y="986158"/>
            <a:ext cx="1597152" cy="1597153"/>
          </a:xfrm>
          <a:prstGeom prst="rect">
            <a:avLst/>
          </a:prstGeom>
          <a:noFill/>
        </p:spPr>
      </p:pic>
      <p:pic>
        <p:nvPicPr>
          <p:cNvPr id="10" name="Picture 10" descr="RÃ©sultat de recherche d'images pour &quot;facebook&quot;">
            <a:extLst>
              <a:ext uri="{FF2B5EF4-FFF2-40B4-BE49-F238E27FC236}">
                <a16:creationId xmlns:a16="http://schemas.microsoft.com/office/drawing/2014/main" id="{27737FF1-4C37-4691-B7EA-DFE688336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3835" y="1784734"/>
            <a:ext cx="1492009" cy="1492009"/>
          </a:xfrm>
          <a:prstGeom prst="rect">
            <a:avLst/>
          </a:prstGeom>
          <a:noFill/>
        </p:spPr>
      </p:pic>
      <p:pic>
        <p:nvPicPr>
          <p:cNvPr id="11" name="Picture 12" descr="Image associÃ©e">
            <a:extLst>
              <a:ext uri="{FF2B5EF4-FFF2-40B4-BE49-F238E27FC236}">
                <a16:creationId xmlns:a16="http://schemas.microsoft.com/office/drawing/2014/main" id="{8E206F59-1717-4A76-95D0-3027660DD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6934" y="1785632"/>
            <a:ext cx="2438400" cy="1981201"/>
          </a:xfrm>
          <a:prstGeom prst="rect">
            <a:avLst/>
          </a:prstGeom>
          <a:noFill/>
        </p:spPr>
      </p:pic>
      <p:pic>
        <p:nvPicPr>
          <p:cNvPr id="12" name="Picture 2" descr="Image result for baidu">
            <a:extLst>
              <a:ext uri="{FF2B5EF4-FFF2-40B4-BE49-F238E27FC236}">
                <a16:creationId xmlns:a16="http://schemas.microsoft.com/office/drawing/2014/main" id="{8E27C383-D762-456A-B09F-10216B079D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" t="31736" r="5619" b="1387"/>
          <a:stretch/>
        </p:blipFill>
        <p:spPr bwMode="auto">
          <a:xfrm>
            <a:off x="5334000" y="758782"/>
            <a:ext cx="3178296" cy="114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ED5191-1ACB-4C43-AB8A-2954A2C17E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7700" y="3737623"/>
            <a:ext cx="3238500" cy="75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26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6EAC75-B8B3-4C8C-9108-C9C4E79E0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34BF83-D752-45A9-814B-804396F78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0C9F1-37AF-4C98-9F62-42DF4E266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86" y="0"/>
            <a:ext cx="68630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33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026ADC-40F4-43B0-8512-2DACF2502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Reinforcing Feedback Loops</a:t>
            </a:r>
            <a:endParaRPr lang="nl-NL" dirty="0">
              <a:solidFill>
                <a:srgbClr val="3333B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9C74CD-C7D6-4091-A00F-F35B3D30F643}"/>
              </a:ext>
            </a:extLst>
          </p:cNvPr>
          <p:cNvSpPr/>
          <p:nvPr/>
        </p:nvSpPr>
        <p:spPr>
          <a:xfrm>
            <a:off x="4820432" y="4102001"/>
            <a:ext cx="19845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3333B2"/>
                </a:solidFill>
              </a:rPr>
              <a:t>Google’s offers a </a:t>
            </a:r>
          </a:p>
          <a:p>
            <a:pPr algn="ctr"/>
            <a:r>
              <a:rPr lang="en-US" dirty="0">
                <a:solidFill>
                  <a:srgbClr val="3333B2"/>
                </a:solidFill>
              </a:rPr>
              <a:t>better product</a:t>
            </a:r>
            <a:endParaRPr lang="nl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D38B89-31FA-4F92-A0BD-CE2250CFCE2B}"/>
              </a:ext>
            </a:extLst>
          </p:cNvPr>
          <p:cNvSpPr/>
          <p:nvPr/>
        </p:nvSpPr>
        <p:spPr>
          <a:xfrm>
            <a:off x="2896011" y="2528471"/>
            <a:ext cx="19030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B2"/>
                </a:solidFill>
              </a:rPr>
              <a:t>More customers </a:t>
            </a:r>
          </a:p>
          <a:p>
            <a:pPr algn="ctr"/>
            <a:r>
              <a:rPr lang="en-US" dirty="0">
                <a:solidFill>
                  <a:srgbClr val="3333B2"/>
                </a:solidFill>
              </a:rPr>
              <a:t>use Google </a:t>
            </a:r>
            <a:endParaRPr lang="nl-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D2329-B956-46C5-9C9E-E4EEA1A63605}"/>
              </a:ext>
            </a:extLst>
          </p:cNvPr>
          <p:cNvSpPr/>
          <p:nvPr/>
        </p:nvSpPr>
        <p:spPr>
          <a:xfrm>
            <a:off x="4953000" y="1428750"/>
            <a:ext cx="1492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3333B2"/>
                </a:solidFill>
              </a:rPr>
              <a:t>Google gets </a:t>
            </a:r>
          </a:p>
          <a:p>
            <a:pPr algn="ctr"/>
            <a:r>
              <a:rPr lang="en-US" dirty="0">
                <a:solidFill>
                  <a:srgbClr val="3333B2"/>
                </a:solidFill>
              </a:rPr>
              <a:t>more data</a:t>
            </a:r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79D04B-8CFC-4C92-82D7-39E619211529}"/>
              </a:ext>
            </a:extLst>
          </p:cNvPr>
          <p:cNvSpPr/>
          <p:nvPr/>
        </p:nvSpPr>
        <p:spPr>
          <a:xfrm>
            <a:off x="6682962" y="2528471"/>
            <a:ext cx="21041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3333B2"/>
                </a:solidFill>
              </a:rPr>
              <a:t>Google’s algorithm</a:t>
            </a:r>
          </a:p>
          <a:p>
            <a:pPr algn="ctr"/>
            <a:r>
              <a:rPr lang="en-US" dirty="0">
                <a:solidFill>
                  <a:srgbClr val="3333B2"/>
                </a:solidFill>
              </a:rPr>
              <a:t>gets better</a:t>
            </a:r>
            <a:endParaRPr lang="nl-NL" dirty="0"/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93A9D733-91DF-444F-BC7D-41CAEE2E899D}"/>
              </a:ext>
            </a:extLst>
          </p:cNvPr>
          <p:cNvSpPr/>
          <p:nvPr/>
        </p:nvSpPr>
        <p:spPr>
          <a:xfrm rot="14127798">
            <a:off x="3486841" y="3614504"/>
            <a:ext cx="1305841" cy="486810"/>
          </a:xfrm>
          <a:prstGeom prst="curvedDownArrow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623C0168-5568-4A1E-A89E-9F597CBB6EB6}"/>
              </a:ext>
            </a:extLst>
          </p:cNvPr>
          <p:cNvSpPr/>
          <p:nvPr/>
        </p:nvSpPr>
        <p:spPr>
          <a:xfrm rot="18678413">
            <a:off x="3461537" y="1544990"/>
            <a:ext cx="1305841" cy="486810"/>
          </a:xfrm>
          <a:prstGeom prst="curvedDownArrow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BEE5C795-A3F4-4092-9F45-7FDAC21020C2}"/>
              </a:ext>
            </a:extLst>
          </p:cNvPr>
          <p:cNvSpPr/>
          <p:nvPr/>
        </p:nvSpPr>
        <p:spPr>
          <a:xfrm rot="2471120">
            <a:off x="6666956" y="1455909"/>
            <a:ext cx="1305841" cy="486810"/>
          </a:xfrm>
          <a:prstGeom prst="curvedDownArrow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2944CAA1-46AF-41F5-A6BE-E29C63917A47}"/>
              </a:ext>
            </a:extLst>
          </p:cNvPr>
          <p:cNvSpPr/>
          <p:nvPr/>
        </p:nvSpPr>
        <p:spPr>
          <a:xfrm rot="7333500">
            <a:off x="6864788" y="3683618"/>
            <a:ext cx="1305841" cy="486810"/>
          </a:xfrm>
          <a:prstGeom prst="curvedDownArrow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A5CA19-7A77-4EA8-8853-90136CA44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11" t="24843" r="19811" b="24843"/>
          <a:stretch/>
        </p:blipFill>
        <p:spPr>
          <a:xfrm>
            <a:off x="390474" y="2311664"/>
            <a:ext cx="2348239" cy="97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49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04950"/>
            <a:ext cx="838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4000" b="1" dirty="0">
                <a:sym typeface="Wingdings" panose="05000000000000000000" pitchFamily="2" charset="2"/>
              </a:rPr>
              <a:t>A few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blockchain</a:t>
            </a:r>
            <a:r>
              <a:rPr lang="en-US" sz="4000" b="1" dirty="0">
                <a:sym typeface="Wingdings" panose="05000000000000000000" pitchFamily="2" charset="2"/>
              </a:rPr>
              <a:t> use cases</a:t>
            </a:r>
          </a:p>
        </p:txBody>
      </p:sp>
    </p:spTree>
    <p:extLst>
      <p:ext uri="{BB962C8B-B14F-4D97-AF65-F5344CB8AC3E}">
        <p14:creationId xmlns:p14="http://schemas.microsoft.com/office/powerpoint/2010/main" val="1401628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DA6200-D2DC-4959-961F-A477670CE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572BF0-2CE6-468A-8D19-37D7A02F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Money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7170" name="Picture 2" descr="6 Methods to Make Good Money with Bitcoin - The European Business Review">
            <a:extLst>
              <a:ext uri="{FF2B5EF4-FFF2-40B4-BE49-F238E27FC236}">
                <a16:creationId xmlns:a16="http://schemas.microsoft.com/office/drawing/2014/main" id="{C295D4AD-9763-4670-B478-D9EEFF13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2637"/>
            <a:ext cx="9144000" cy="684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DB9808-6BE8-44FC-A418-D47C22F2A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725" y="632637"/>
            <a:ext cx="25812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89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057C1C-DCFB-4CD9-B986-6C2F96698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EA1361-0940-4890-BB32-50CF96EA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194" name="Picture 2" descr="Gold Vs Digital Gold: Where Bitcoin Stands">
            <a:extLst>
              <a:ext uri="{FF2B5EF4-FFF2-40B4-BE49-F238E27FC236}">
                <a16:creationId xmlns:a16="http://schemas.microsoft.com/office/drawing/2014/main" id="{7D3EE418-1AB4-4327-8288-D51CE33EA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0"/>
            <a:ext cx="82232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50BF8336-BB37-4563-A0E4-F540EB94CF4F}"/>
              </a:ext>
            </a:extLst>
          </p:cNvPr>
          <p:cNvSpPr txBox="1">
            <a:spLocks/>
          </p:cNvSpPr>
          <p:nvPr/>
        </p:nvSpPr>
        <p:spPr bwMode="auto">
          <a:xfrm>
            <a:off x="152400" y="152400"/>
            <a:ext cx="89154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srgbClr val="3333B2"/>
                </a:solidFill>
              </a:rPr>
              <a:t>Digital gold 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879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EA349-48BA-4D61-8DA3-99DF47B62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1962150"/>
          </a:xfrm>
        </p:spPr>
        <p:txBody>
          <a:bodyPr/>
          <a:lstStyle/>
          <a:p>
            <a:r>
              <a:rPr lang="nl-NL" dirty="0">
                <a:solidFill>
                  <a:srgbClr val="3333B2"/>
                </a:solidFill>
              </a:rPr>
              <a:t>Supply chain management </a:t>
            </a:r>
            <a:br>
              <a:rPr lang="nl-NL" dirty="0">
                <a:solidFill>
                  <a:srgbClr val="3333B2"/>
                </a:solidFill>
              </a:rPr>
            </a:br>
            <a:br>
              <a:rPr lang="nl-NL" dirty="0">
                <a:solidFill>
                  <a:srgbClr val="3333B2"/>
                </a:solidFill>
              </a:rPr>
            </a:b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9218" name="Picture 2" descr="SUPPLY CHAIN : Qu&amp;#39;est-ce que la SUPPLY CHAIN ? Définition et Enjeux">
            <a:extLst>
              <a:ext uri="{FF2B5EF4-FFF2-40B4-BE49-F238E27FC236}">
                <a16:creationId xmlns:a16="http://schemas.microsoft.com/office/drawing/2014/main" id="{776705D3-AC55-4082-B197-3CD154D9B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95350"/>
            <a:ext cx="4824413" cy="414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229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04950"/>
            <a:ext cx="838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NFTs </a:t>
            </a:r>
            <a:r>
              <a:rPr lang="en-US" sz="4000" b="1" dirty="0">
                <a:sym typeface="Wingdings" panose="05000000000000000000" pitchFamily="2" charset="2"/>
              </a:rPr>
              <a:t>anyone?</a:t>
            </a:r>
          </a:p>
        </p:txBody>
      </p:sp>
    </p:spTree>
    <p:extLst>
      <p:ext uri="{BB962C8B-B14F-4D97-AF65-F5344CB8AC3E}">
        <p14:creationId xmlns:p14="http://schemas.microsoft.com/office/powerpoint/2010/main" val="2921202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1D4673-5E6F-4ED0-B291-6D7C2A1C0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types of tokens: fungible and non-fungible</a:t>
            </a:r>
          </a:p>
          <a:p>
            <a:r>
              <a:rPr lang="en-US" dirty="0"/>
              <a:t>NFTs are used to represent unique digital assets (painting VS a dollar)</a:t>
            </a:r>
          </a:p>
          <a:p>
            <a:r>
              <a:rPr lang="en-US" dirty="0"/>
              <a:t>NFTs ownership can be automatically verified </a:t>
            </a:r>
          </a:p>
          <a:p>
            <a:r>
              <a:rPr lang="en-US" dirty="0"/>
              <a:t>They can easily be traded on a secondary market</a:t>
            </a:r>
          </a:p>
          <a:p>
            <a:r>
              <a:rPr lang="en-US" dirty="0"/>
              <a:t>NFTs have the potential to limit the use of digital products that could otherwise be duplicated infinitely </a:t>
            </a:r>
          </a:p>
          <a:p>
            <a:r>
              <a:rPr lang="en-US" dirty="0"/>
              <a:t>NFTs will allow to digitalize all unique physical assets </a:t>
            </a:r>
          </a:p>
          <a:p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2A0FA6-242F-4B7C-98DB-75D3AF9E5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are NFTs and why do they matter?</a:t>
            </a:r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241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BNB - Binance coin prijzen vergelijken » De Beste Crypto Prijzen">
            <a:extLst>
              <a:ext uri="{FF2B5EF4-FFF2-40B4-BE49-F238E27FC236}">
                <a16:creationId xmlns:a16="http://schemas.microsoft.com/office/drawing/2014/main" id="{D1757725-967E-496E-83DE-424E145B2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99" y="1090236"/>
            <a:ext cx="1732556" cy="124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A30098D-FA58-49FA-BAFC-5733B7A2A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3333B2"/>
                </a:solidFill>
              </a:rPr>
              <a:t>Blockchain is the other automation revolution</a:t>
            </a:r>
            <a:endParaRPr lang="nl-NL" sz="2800" dirty="0">
              <a:solidFill>
                <a:srgbClr val="3333B2"/>
              </a:solidFill>
            </a:endParaRPr>
          </a:p>
        </p:txBody>
      </p:sp>
      <p:pic>
        <p:nvPicPr>
          <p:cNvPr id="3074" name="Picture 2" descr="Cryptocurrency - Wikipedia">
            <a:extLst>
              <a:ext uri="{FF2B5EF4-FFF2-40B4-BE49-F238E27FC236}">
                <a16:creationId xmlns:a16="http://schemas.microsoft.com/office/drawing/2014/main" id="{A407B522-2366-4A1F-B516-3E8F6E4CB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81" y="1143893"/>
            <a:ext cx="1213805" cy="121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thereum - Wikipedia">
            <a:extLst>
              <a:ext uri="{FF2B5EF4-FFF2-40B4-BE49-F238E27FC236}">
                <a16:creationId xmlns:a16="http://schemas.microsoft.com/office/drawing/2014/main" id="{A39E8529-73EC-4648-89DD-642BF7509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97" y="2343150"/>
            <a:ext cx="1213804" cy="121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6FE2CA-5892-49EF-8210-CC2DD4F635F0}"/>
              </a:ext>
            </a:extLst>
          </p:cNvPr>
          <p:cNvSpPr/>
          <p:nvPr/>
        </p:nvSpPr>
        <p:spPr>
          <a:xfrm>
            <a:off x="564555" y="3890555"/>
            <a:ext cx="838200" cy="838200"/>
          </a:xfrm>
          <a:prstGeom prst="rect">
            <a:avLst/>
          </a:prstGeom>
          <a:noFill/>
          <a:ln w="762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4CBE82-FED6-4E9E-9B0D-BB60EBFB9553}"/>
              </a:ext>
            </a:extLst>
          </p:cNvPr>
          <p:cNvSpPr/>
          <p:nvPr/>
        </p:nvSpPr>
        <p:spPr>
          <a:xfrm>
            <a:off x="1796255" y="3890555"/>
            <a:ext cx="838200" cy="838200"/>
          </a:xfrm>
          <a:prstGeom prst="rect">
            <a:avLst/>
          </a:prstGeom>
          <a:noFill/>
          <a:ln w="762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7EE179-2AAB-4259-9DBE-6514C14322A5}"/>
              </a:ext>
            </a:extLst>
          </p:cNvPr>
          <p:cNvSpPr/>
          <p:nvPr/>
        </p:nvSpPr>
        <p:spPr>
          <a:xfrm>
            <a:off x="4178418" y="952138"/>
            <a:ext cx="4876799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Crypto will: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disrupt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every industry by automating transactions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enable the </a:t>
            </a:r>
            <a:r>
              <a:rPr lang="en-US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scaling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of AI solutions (structured + interoperable data)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increase hyperconnectivity by providing </a:t>
            </a:r>
            <a:r>
              <a:rPr lang="en-US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trust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at </a:t>
            </a:r>
            <a:r>
              <a:rPr lang="en-US" u="sng" dirty="0">
                <a:latin typeface="Verdana" panose="020B0604030504040204" pitchFamily="34" charset="0"/>
                <a:ea typeface="Verdana" panose="020B0604030504040204" pitchFamily="34" charset="0"/>
              </a:rPr>
              <a:t>scale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680006-8D23-4E02-A355-34FF49555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577" y="4140142"/>
            <a:ext cx="912019" cy="38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F48E3ED-B6A5-4BCF-8468-C4C0DD4C67D2}"/>
              </a:ext>
            </a:extLst>
          </p:cNvPr>
          <p:cNvSpPr/>
          <p:nvPr/>
        </p:nvSpPr>
        <p:spPr>
          <a:xfrm>
            <a:off x="3027955" y="3902865"/>
            <a:ext cx="838200" cy="838200"/>
          </a:xfrm>
          <a:prstGeom prst="rect">
            <a:avLst/>
          </a:prstGeom>
          <a:noFill/>
          <a:ln w="762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87D28AE7-7AAE-4866-9317-8DE04A132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858" y="4140141"/>
            <a:ext cx="912019" cy="38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218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mple Machines: Lifting with Levers">
            <a:extLst>
              <a:ext uri="{FF2B5EF4-FFF2-40B4-BE49-F238E27FC236}">
                <a16:creationId xmlns:a16="http://schemas.microsoft.com/office/drawing/2014/main" id="{96CA8C26-CA01-4D9F-AF98-E99114025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205" y="2131345"/>
            <a:ext cx="3383708" cy="207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4B714B-E4F6-4FC5-A82F-775D784F5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Leveraging complex networks  </a:t>
            </a:r>
            <a:endParaRPr lang="nl-NL" dirty="0">
              <a:solidFill>
                <a:srgbClr val="3333B2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06A7AC-4B0C-443E-A8B5-4B9A2F32412E}"/>
              </a:ext>
            </a:extLst>
          </p:cNvPr>
          <p:cNvCxnSpPr>
            <a:cxnSpLocks/>
          </p:cNvCxnSpPr>
          <p:nvPr/>
        </p:nvCxnSpPr>
        <p:spPr>
          <a:xfrm flipV="1">
            <a:off x="914400" y="895351"/>
            <a:ext cx="0" cy="3505199"/>
          </a:xfrm>
          <a:prstGeom prst="straightConnector1">
            <a:avLst/>
          </a:prstGeom>
          <a:ln w="3810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EC1343-4927-4916-92A3-7D8E37F42454}"/>
              </a:ext>
            </a:extLst>
          </p:cNvPr>
          <p:cNvCxnSpPr>
            <a:cxnSpLocks/>
          </p:cNvCxnSpPr>
          <p:nvPr/>
        </p:nvCxnSpPr>
        <p:spPr>
          <a:xfrm>
            <a:off x="914400" y="4400550"/>
            <a:ext cx="6705600" cy="0"/>
          </a:xfrm>
          <a:prstGeom prst="straightConnector1">
            <a:avLst/>
          </a:prstGeom>
          <a:ln w="3810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1F98E1B-F762-4B9D-81E1-975B15898413}"/>
              </a:ext>
            </a:extLst>
          </p:cNvPr>
          <p:cNvSpPr/>
          <p:nvPr/>
        </p:nvSpPr>
        <p:spPr>
          <a:xfrm>
            <a:off x="3200400" y="4497172"/>
            <a:ext cx="18710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rgbClr val="3333B2"/>
                </a:solidFill>
              </a:rPr>
              <a:t>Leverage</a:t>
            </a:r>
            <a:endParaRPr lang="nl-NL" sz="3000" b="1" dirty="0">
              <a:solidFill>
                <a:srgbClr val="3333B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7ABADB-C41C-4E3C-B114-1EB2A58DDF65}"/>
              </a:ext>
            </a:extLst>
          </p:cNvPr>
          <p:cNvSpPr/>
          <p:nvPr/>
        </p:nvSpPr>
        <p:spPr>
          <a:xfrm rot="16200000">
            <a:off x="-347710" y="2289505"/>
            <a:ext cx="16369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rgbClr val="3333B2"/>
                </a:solidFill>
              </a:rPr>
              <a:t>Returns</a:t>
            </a:r>
            <a:endParaRPr lang="nl-NL" sz="3000" b="1" dirty="0">
              <a:solidFill>
                <a:srgbClr val="3333B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2ADA29-E760-4795-9B06-6816BF95A7F5}"/>
              </a:ext>
            </a:extLst>
          </p:cNvPr>
          <p:cNvSpPr/>
          <p:nvPr/>
        </p:nvSpPr>
        <p:spPr>
          <a:xfrm>
            <a:off x="1116579" y="3596043"/>
            <a:ext cx="20072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LABOR</a:t>
            </a:r>
            <a:endParaRPr lang="nl-NL" sz="4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1F0FCA-A1A4-405C-B712-09EAF1690D49}"/>
              </a:ext>
            </a:extLst>
          </p:cNvPr>
          <p:cNvSpPr/>
          <p:nvPr/>
        </p:nvSpPr>
        <p:spPr>
          <a:xfrm>
            <a:off x="2819400" y="2655521"/>
            <a:ext cx="23667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CAPITAL</a:t>
            </a:r>
            <a:endParaRPr lang="nl-NL" sz="4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A34C29-B4E0-4991-AD98-41DC432A421D}"/>
              </a:ext>
            </a:extLst>
          </p:cNvPr>
          <p:cNvSpPr/>
          <p:nvPr/>
        </p:nvSpPr>
        <p:spPr>
          <a:xfrm>
            <a:off x="4800600" y="1748010"/>
            <a:ext cx="18373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MEDIA</a:t>
            </a:r>
            <a:endParaRPr lang="nl-NL" sz="4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3DC05E-718E-4E2F-8F7A-BB79BCEC4403}"/>
              </a:ext>
            </a:extLst>
          </p:cNvPr>
          <p:cNvSpPr/>
          <p:nvPr/>
        </p:nvSpPr>
        <p:spPr>
          <a:xfrm>
            <a:off x="6477000" y="895350"/>
            <a:ext cx="16658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CODE</a:t>
            </a:r>
            <a:endParaRPr lang="nl-NL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D79AFC-7542-48D5-BBCA-D795B46B4F4F}"/>
              </a:ext>
            </a:extLst>
          </p:cNvPr>
          <p:cNvSpPr/>
          <p:nvPr/>
        </p:nvSpPr>
        <p:spPr>
          <a:xfrm>
            <a:off x="1265387" y="1038826"/>
            <a:ext cx="2194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Returns are increasingly decoupled from individual efforts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2B9B77-7966-467D-8627-6C5140ADA59F}"/>
              </a:ext>
            </a:extLst>
          </p:cNvPr>
          <p:cNvSpPr/>
          <p:nvPr/>
        </p:nvSpPr>
        <p:spPr>
          <a:xfrm>
            <a:off x="1265387" y="1008697"/>
            <a:ext cx="2194325" cy="1334451"/>
          </a:xfrm>
          <a:prstGeom prst="rect">
            <a:avLst/>
          </a:prstGeom>
          <a:noFill/>
          <a:ln>
            <a:solidFill>
              <a:srgbClr val="3333B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6430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01AB8D-8461-4012-8A58-D9A3ABABC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533" y="0"/>
            <a:ext cx="6284934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DDD23A-A37A-4C01-9E7D-1212F9A4E688}"/>
              </a:ext>
            </a:extLst>
          </p:cNvPr>
          <p:cNvSpPr/>
          <p:nvPr/>
        </p:nvSpPr>
        <p:spPr>
          <a:xfrm>
            <a:off x="6629400" y="1352550"/>
            <a:ext cx="2590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F6E58E-7692-4DCF-876C-27D9D45C5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846" y="1352550"/>
            <a:ext cx="2714846" cy="1524000"/>
          </a:xfrm>
          <a:solidFill>
            <a:schemeClr val="bg1"/>
          </a:solidFill>
        </p:spPr>
        <p:txBody>
          <a:bodyPr/>
          <a:lstStyle/>
          <a:p>
            <a:r>
              <a:rPr lang="en-US" sz="2800" dirty="0">
                <a:solidFill>
                  <a:srgbClr val="3333B2"/>
                </a:solidFill>
              </a:rPr>
              <a:t>Geography of blockchain technologies </a:t>
            </a:r>
            <a:endParaRPr lang="nl-NL" sz="2800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263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D6FB3D-94A9-4F2F-B946-F3A609EFF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6F5DF7-EDD1-472C-96F0-4ECB0064C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3F3E2-C430-4DE8-877B-53007E76E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17" y="0"/>
            <a:ext cx="74069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6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C9B80A-FBD0-45A0-BBC0-53E1B442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3333B2"/>
                </a:solidFill>
              </a:rPr>
              <a:t>Complex systems are governed by fat tails</a:t>
            </a:r>
            <a:endParaRPr lang="nl-NL" sz="3000" dirty="0">
              <a:solidFill>
                <a:srgbClr val="3333B2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C5FB9AE-B632-47AE-9424-DFC2DD23463E}"/>
              </a:ext>
            </a:extLst>
          </p:cNvPr>
          <p:cNvSpPr/>
          <p:nvPr/>
        </p:nvSpPr>
        <p:spPr>
          <a:xfrm>
            <a:off x="1099822" y="1356458"/>
            <a:ext cx="1868131" cy="2430583"/>
          </a:xfrm>
          <a:custGeom>
            <a:avLst/>
            <a:gdLst>
              <a:gd name="connsiteX0" fmla="*/ 0 w 1483360"/>
              <a:gd name="connsiteY0" fmla="*/ 2042160 h 2042160"/>
              <a:gd name="connsiteX1" fmla="*/ 711200 w 1483360"/>
              <a:gd name="connsiteY1" fmla="*/ 0 h 2042160"/>
              <a:gd name="connsiteX2" fmla="*/ 1483360 w 1483360"/>
              <a:gd name="connsiteY2" fmla="*/ 2042160 h 204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3360" h="2042160">
                <a:moveTo>
                  <a:pt x="0" y="2042160"/>
                </a:moveTo>
                <a:cubicBezTo>
                  <a:pt x="231986" y="1021080"/>
                  <a:pt x="463973" y="0"/>
                  <a:pt x="711200" y="0"/>
                </a:cubicBezTo>
                <a:cubicBezTo>
                  <a:pt x="958427" y="0"/>
                  <a:pt x="1220893" y="1021080"/>
                  <a:pt x="1483360" y="2042160"/>
                </a:cubicBezTo>
              </a:path>
            </a:pathLst>
          </a:custGeom>
          <a:noFill/>
          <a:ln w="508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1BC2EAA-02B0-4DE4-AA49-DC990CC1D016}"/>
              </a:ext>
            </a:extLst>
          </p:cNvPr>
          <p:cNvSpPr/>
          <p:nvPr/>
        </p:nvSpPr>
        <p:spPr>
          <a:xfrm>
            <a:off x="5297807" y="1479731"/>
            <a:ext cx="3244209" cy="2205158"/>
          </a:xfrm>
          <a:custGeom>
            <a:avLst/>
            <a:gdLst>
              <a:gd name="connsiteX0" fmla="*/ 0 w 2245360"/>
              <a:gd name="connsiteY0" fmla="*/ 0 h 2092960"/>
              <a:gd name="connsiteX1" fmla="*/ 426720 w 2245360"/>
              <a:gd name="connsiteY1" fmla="*/ 1676400 h 2092960"/>
              <a:gd name="connsiteX2" fmla="*/ 2245360 w 2245360"/>
              <a:gd name="connsiteY2" fmla="*/ 2092960 h 209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5360" h="2092960">
                <a:moveTo>
                  <a:pt x="0" y="0"/>
                </a:moveTo>
                <a:cubicBezTo>
                  <a:pt x="26246" y="663786"/>
                  <a:pt x="52493" y="1327573"/>
                  <a:pt x="426720" y="1676400"/>
                </a:cubicBezTo>
                <a:cubicBezTo>
                  <a:pt x="800947" y="2025227"/>
                  <a:pt x="1523153" y="2059093"/>
                  <a:pt x="2245360" y="2092960"/>
                </a:cubicBezTo>
              </a:path>
            </a:pathLst>
          </a:custGeom>
          <a:noFill/>
          <a:ln w="508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112AD88-5FC3-49DC-A12C-05C46B5D102B}"/>
              </a:ext>
            </a:extLst>
          </p:cNvPr>
          <p:cNvCxnSpPr>
            <a:cxnSpLocks/>
          </p:cNvCxnSpPr>
          <p:nvPr/>
        </p:nvCxnSpPr>
        <p:spPr>
          <a:xfrm>
            <a:off x="589284" y="3787041"/>
            <a:ext cx="3219450" cy="3155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99A5EA-EE11-4A9C-B85C-7011E18DDBE3}"/>
              </a:ext>
            </a:extLst>
          </p:cNvPr>
          <p:cNvCxnSpPr>
            <a:cxnSpLocks/>
          </p:cNvCxnSpPr>
          <p:nvPr/>
        </p:nvCxnSpPr>
        <p:spPr>
          <a:xfrm flipV="1">
            <a:off x="612142" y="1293348"/>
            <a:ext cx="0" cy="249369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D713D76-2DEC-400A-811F-E9FC77FE0E79}"/>
              </a:ext>
            </a:extLst>
          </p:cNvPr>
          <p:cNvCxnSpPr>
            <a:cxnSpLocks/>
          </p:cNvCxnSpPr>
          <p:nvPr/>
        </p:nvCxnSpPr>
        <p:spPr>
          <a:xfrm flipV="1">
            <a:off x="5184142" y="1293348"/>
            <a:ext cx="0" cy="251238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80553D-9B28-49B4-A8C3-3D1986C9707C}"/>
              </a:ext>
            </a:extLst>
          </p:cNvPr>
          <p:cNvCxnSpPr>
            <a:cxnSpLocks/>
          </p:cNvCxnSpPr>
          <p:nvPr/>
        </p:nvCxnSpPr>
        <p:spPr>
          <a:xfrm flipV="1">
            <a:off x="5184143" y="3780758"/>
            <a:ext cx="3581399" cy="382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C765828-6EE2-4C90-B929-9765F44D52C4}"/>
              </a:ext>
            </a:extLst>
          </p:cNvPr>
          <p:cNvSpPr/>
          <p:nvPr/>
        </p:nvSpPr>
        <p:spPr>
          <a:xfrm>
            <a:off x="1347821" y="3837286"/>
            <a:ext cx="15004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ym typeface="Wingdings" panose="05000000000000000000" pitchFamily="2" charset="2"/>
              </a:rPr>
              <a:t>Wealth</a:t>
            </a:r>
            <a:endParaRPr lang="en-US" sz="2000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98B92F-8758-4FE2-B37A-C1F7F32E68C4}"/>
              </a:ext>
            </a:extLst>
          </p:cNvPr>
          <p:cNvSpPr/>
          <p:nvPr/>
        </p:nvSpPr>
        <p:spPr>
          <a:xfrm rot="16200000">
            <a:off x="-968383" y="2352404"/>
            <a:ext cx="217959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i="1" dirty="0">
              <a:solidFill>
                <a:srgbClr val="3333B2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ym typeface="Wingdings" panose="05000000000000000000" pitchFamily="2" charset="2"/>
              </a:rPr>
              <a:t>% of population </a:t>
            </a:r>
            <a:endParaRPr lang="en-US" sz="20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95856A2-2894-4EA0-91F5-B90B69F4EB9D}"/>
              </a:ext>
            </a:extLst>
          </p:cNvPr>
          <p:cNvCxnSpPr>
            <a:cxnSpLocks/>
          </p:cNvCxnSpPr>
          <p:nvPr/>
        </p:nvCxnSpPr>
        <p:spPr>
          <a:xfrm>
            <a:off x="2402842" y="1744881"/>
            <a:ext cx="2271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FC1B2A6-65CF-4AD7-BD92-7D8CB3E2924B}"/>
              </a:ext>
            </a:extLst>
          </p:cNvPr>
          <p:cNvSpPr/>
          <p:nvPr/>
        </p:nvSpPr>
        <p:spPr>
          <a:xfrm>
            <a:off x="2676159" y="1546232"/>
            <a:ext cx="1594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b="1" dirty="0">
                <a:sym typeface="Wingdings" panose="05000000000000000000" pitchFamily="2" charset="2"/>
              </a:rPr>
              <a:t>Most humans are</a:t>
            </a:r>
          </a:p>
          <a:p>
            <a:pPr marL="0" indent="0">
              <a:buNone/>
            </a:pPr>
            <a:r>
              <a:rPr lang="en-US" sz="1200" b="1" dirty="0">
                <a:sym typeface="Wingdings" panose="05000000000000000000" pitchFamily="2" charset="2"/>
              </a:rPr>
              <a:t>similarly wealthy </a:t>
            </a:r>
            <a:endParaRPr lang="en-US" sz="1200" b="1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D54555-2D10-4662-976B-17317B5A1CB9}"/>
              </a:ext>
            </a:extLst>
          </p:cNvPr>
          <p:cNvCxnSpPr>
            <a:cxnSpLocks/>
          </p:cNvCxnSpPr>
          <p:nvPr/>
        </p:nvCxnSpPr>
        <p:spPr>
          <a:xfrm flipH="1" flipV="1">
            <a:off x="3094715" y="2971822"/>
            <a:ext cx="1323" cy="830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CC80E5D-6F39-4C15-BD50-B2B50E2AE46A}"/>
              </a:ext>
            </a:extLst>
          </p:cNvPr>
          <p:cNvSpPr/>
          <p:nvPr/>
        </p:nvSpPr>
        <p:spPr>
          <a:xfrm>
            <a:off x="2821597" y="2510157"/>
            <a:ext cx="14626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b="1" dirty="0">
                <a:sym typeface="Wingdings" panose="05000000000000000000" pitchFamily="2" charset="2"/>
              </a:rPr>
              <a:t>The ultra-riches do not exist</a:t>
            </a:r>
            <a:endParaRPr lang="en-US" sz="1200" b="1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843D170-9A34-40A4-8FF1-E61781E0EA9B}"/>
              </a:ext>
            </a:extLst>
          </p:cNvPr>
          <p:cNvCxnSpPr/>
          <p:nvPr/>
        </p:nvCxnSpPr>
        <p:spPr>
          <a:xfrm>
            <a:off x="5501110" y="1764566"/>
            <a:ext cx="8189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12CB343-C108-4216-9CD2-54FE242E2D23}"/>
              </a:ext>
            </a:extLst>
          </p:cNvPr>
          <p:cNvSpPr/>
          <p:nvPr/>
        </p:nvSpPr>
        <p:spPr>
          <a:xfrm>
            <a:off x="6338788" y="1274349"/>
            <a:ext cx="16840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i="1" dirty="0">
              <a:solidFill>
                <a:srgbClr val="3333B2"/>
              </a:solidFill>
            </a:endParaRPr>
          </a:p>
          <a:p>
            <a:pPr marL="0" indent="0" algn="ctr">
              <a:buNone/>
            </a:pPr>
            <a:r>
              <a:rPr lang="en-US" sz="1200" b="1" dirty="0">
                <a:sym typeface="Wingdings" panose="05000000000000000000" pitchFamily="2" charset="2"/>
              </a:rPr>
              <a:t>Most of the world</a:t>
            </a:r>
          </a:p>
          <a:p>
            <a:pPr marL="0" indent="0" algn="ctr">
              <a:buNone/>
            </a:pPr>
            <a:r>
              <a:rPr lang="en-US" sz="1200" b="1" dirty="0">
                <a:sym typeface="Wingdings" panose="05000000000000000000" pitchFamily="2" charset="2"/>
              </a:rPr>
              <a:t> is very poor</a:t>
            </a:r>
            <a:endParaRPr lang="en-US" sz="1200" b="1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6E5BF52-2BA0-4B7D-B383-06E1AC88FDB1}"/>
              </a:ext>
            </a:extLst>
          </p:cNvPr>
          <p:cNvCxnSpPr>
            <a:cxnSpLocks/>
          </p:cNvCxnSpPr>
          <p:nvPr/>
        </p:nvCxnSpPr>
        <p:spPr>
          <a:xfrm flipV="1">
            <a:off x="8387080" y="2971822"/>
            <a:ext cx="0" cy="67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1F8F4AD-8E33-4E9F-85FC-48CE53C3BB52}"/>
              </a:ext>
            </a:extLst>
          </p:cNvPr>
          <p:cNvSpPr/>
          <p:nvPr/>
        </p:nvSpPr>
        <p:spPr>
          <a:xfrm>
            <a:off x="7385912" y="2396674"/>
            <a:ext cx="15345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i="1" dirty="0">
              <a:solidFill>
                <a:srgbClr val="3333B2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ym typeface="Wingdings" panose="05000000000000000000" pitchFamily="2" charset="2"/>
              </a:rPr>
              <a:t>Very few take it all</a:t>
            </a:r>
            <a:endParaRPr lang="en-US" sz="1200" b="1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FA2E779-1C7F-41A8-852E-FA62440E0116}"/>
              </a:ext>
            </a:extLst>
          </p:cNvPr>
          <p:cNvSpPr/>
          <p:nvPr/>
        </p:nvSpPr>
        <p:spPr>
          <a:xfrm>
            <a:off x="6430575" y="3831565"/>
            <a:ext cx="15004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ym typeface="Wingdings" panose="05000000000000000000" pitchFamily="2" charset="2"/>
              </a:rPr>
              <a:t>Wealth</a:t>
            </a:r>
            <a:endParaRPr lang="en-US" sz="2000" b="1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4E3FBB5-FA63-4CBF-9F1B-57DCAFA32323}"/>
              </a:ext>
            </a:extLst>
          </p:cNvPr>
          <p:cNvSpPr/>
          <p:nvPr/>
        </p:nvSpPr>
        <p:spPr>
          <a:xfrm>
            <a:off x="1058590" y="2037532"/>
            <a:ext cx="18681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3333B2"/>
                </a:solidFill>
                <a:sym typeface="Wingdings" panose="05000000000000000000" pitchFamily="2" charset="2"/>
              </a:rPr>
              <a:t>Gaussian </a:t>
            </a:r>
          </a:p>
          <a:p>
            <a:pPr marL="0" indent="0" algn="ctr">
              <a:buNone/>
            </a:pPr>
            <a:r>
              <a:rPr lang="en-US" sz="1200" b="1" dirty="0">
                <a:solidFill>
                  <a:srgbClr val="3333B2"/>
                </a:solidFill>
                <a:sym typeface="Wingdings" panose="05000000000000000000" pitchFamily="2" charset="2"/>
              </a:rPr>
              <a:t>(normal) </a:t>
            </a:r>
          </a:p>
          <a:p>
            <a:pPr marL="0" indent="0" algn="ctr">
              <a:buNone/>
            </a:pPr>
            <a:r>
              <a:rPr lang="en-US" sz="1200" b="1" dirty="0">
                <a:solidFill>
                  <a:srgbClr val="3333B2"/>
                </a:solidFill>
                <a:sym typeface="Wingdings" panose="05000000000000000000" pitchFamily="2" charset="2"/>
              </a:rPr>
              <a:t>distribution</a:t>
            </a:r>
            <a:endParaRPr lang="en-US" sz="1200" b="1" dirty="0">
              <a:solidFill>
                <a:srgbClr val="3333B2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AD08E9-AE70-4CE2-8BEC-EE6FEFD3DF90}"/>
              </a:ext>
            </a:extLst>
          </p:cNvPr>
          <p:cNvSpPr/>
          <p:nvPr/>
        </p:nvSpPr>
        <p:spPr>
          <a:xfrm>
            <a:off x="4724400" y="3349000"/>
            <a:ext cx="18681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3333B2"/>
                </a:solidFill>
                <a:sym typeface="Wingdings" panose="05000000000000000000" pitchFamily="2" charset="2"/>
              </a:rPr>
              <a:t>Fat tails </a:t>
            </a:r>
            <a:endParaRPr lang="en-US" sz="1200" b="1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742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6DE1DB-3E77-421A-B73B-3EE24A5A7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6ED0EE-CBE6-46A3-845D-1D408BF0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D9A3A-ED53-43E5-86F3-692C0FA40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03" y="0"/>
            <a:ext cx="66621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1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8E9CAF-5D3F-4050-9240-DCA6FE3B7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6BFE96-FBF5-4B7D-A33D-2A24B5E23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146" name="Picture 2" descr="A square collage of 5,000 works from Beeple, start with the oldest in the top left corner and continuing to recent works in the bottom right corner.">
            <a:extLst>
              <a:ext uri="{FF2B5EF4-FFF2-40B4-BE49-F238E27FC236}">
                <a16:creationId xmlns:a16="http://schemas.microsoft.com/office/drawing/2014/main" id="{758F9DB8-16F0-4917-8E0E-D9C6C6605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0"/>
            <a:ext cx="77152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279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A2DC40-629B-4C0C-94BB-CD41306FA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7726D8-3E09-42DB-B8D6-DACC9653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E6D83-3206-4C97-AAFF-5FE6B25F1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9056"/>
            <a:ext cx="9144000" cy="4145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749650-76F1-4055-AD8A-F2E7CFA32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504950"/>
            <a:ext cx="1885917" cy="27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95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110327-4A29-4372-BE85-C0A7EEDDD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70B661-9F22-4BEC-AAFA-AC47DE2F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CAFC65-2B09-4430-AA9E-8701289D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077"/>
            <a:ext cx="9144000" cy="422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6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109130-669B-4B80-A48B-2C179D3B3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2A75A3-69AC-483A-ACBA-8FAB12720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074" name="Picture 2" descr="Elon Musk&amp;#39;s Tesla buys $1.5bn of Bitcoin causing currency to spike - BBC  News">
            <a:extLst>
              <a:ext uri="{FF2B5EF4-FFF2-40B4-BE49-F238E27FC236}">
                <a16:creationId xmlns:a16="http://schemas.microsoft.com/office/drawing/2014/main" id="{0A3644F9-363B-454D-B61B-F828133AE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0"/>
            <a:ext cx="65833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0CED00-BE72-4F04-BB97-2AEACDACF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581150"/>
            <a:ext cx="2757488" cy="118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24853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</Template>
  <TotalTime>0</TotalTime>
  <Words>533</Words>
  <Application>Microsoft Office PowerPoint</Application>
  <PresentationFormat>On-screen Show (16:9)</PresentationFormat>
  <Paragraphs>98</Paragraphs>
  <Slides>40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Rubik</vt:lpstr>
      <vt:lpstr>Verdana</vt:lpstr>
      <vt:lpstr>Beamer</vt:lpstr>
      <vt:lpstr>The Blockchain Revolution       Pierre-Alexandre                                           Balland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Blockchain reduces transactions costs</vt:lpstr>
      <vt:lpstr>PowerPoint Presentation</vt:lpstr>
      <vt:lpstr>Market power in digital platforms</vt:lpstr>
      <vt:lpstr>Reinforcing Feedback Loops</vt:lpstr>
      <vt:lpstr>PowerPoint Presentation</vt:lpstr>
      <vt:lpstr>Money </vt:lpstr>
      <vt:lpstr>PowerPoint Presentation</vt:lpstr>
      <vt:lpstr>Supply chain management   </vt:lpstr>
      <vt:lpstr>PowerPoint Presentation</vt:lpstr>
      <vt:lpstr>What are NFTs and why do they matter?</vt:lpstr>
      <vt:lpstr>Blockchain is the other automation revolution</vt:lpstr>
      <vt:lpstr>Leveraging complex networks  </vt:lpstr>
      <vt:lpstr>Geography of blockchain technologies </vt:lpstr>
      <vt:lpstr>Complex systems are governed by fat tails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2014-06-04T09:43:42Z</dcterms:created>
  <dcterms:modified xsi:type="dcterms:W3CDTF">2022-03-04T17:20:40Z</dcterms:modified>
</cp:coreProperties>
</file>